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19"/>
  </p:handoutMasterIdLst>
  <p:sldIdLst>
    <p:sldId id="258" r:id="rId2"/>
    <p:sldId id="271" r:id="rId3"/>
    <p:sldId id="256" r:id="rId4"/>
    <p:sldId id="272" r:id="rId5"/>
    <p:sldId id="257" r:id="rId6"/>
    <p:sldId id="273" r:id="rId7"/>
    <p:sldId id="259" r:id="rId8"/>
    <p:sldId id="260" r:id="rId9"/>
    <p:sldId id="275" r:id="rId10"/>
    <p:sldId id="274" r:id="rId11"/>
    <p:sldId id="261" r:id="rId12"/>
    <p:sldId id="262" r:id="rId13"/>
    <p:sldId id="263" r:id="rId14"/>
    <p:sldId id="269" r:id="rId15"/>
    <p:sldId id="270" r:id="rId16"/>
    <p:sldId id="267" r:id="rId17"/>
    <p:sldId id="268" r:id="rId18"/>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57A551D6-2C5C-4095-90E4-EFB72562003D}" type="datetimeFigureOut">
              <a:rPr lang="en-US" smtClean="0"/>
              <a:pPr/>
              <a:t>4/27/2019</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2D43639F-6E57-44B9-B978-E7945007D1BD}"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257980-3E30-4103-AEC6-6BAF2E6F2844}" type="datetimeFigureOut">
              <a:rPr lang="en-US" smtClean="0"/>
              <a:pPr/>
              <a:t>4/27/2019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CEF0FC-EED2-44FD-BAE6-A89A62979A82}"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257980-3E30-4103-AEC6-6BAF2E6F2844}" type="datetimeFigureOut">
              <a:rPr lang="en-US" smtClean="0"/>
              <a:pPr/>
              <a:t>4/27/2019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CEF0FC-EED2-44FD-BAE6-A89A62979A82}"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2286000"/>
            <a:ext cx="7086600" cy="3231654"/>
          </a:xfrm>
          <a:prstGeom prst="rect">
            <a:avLst/>
          </a:prstGeom>
          <a:noFill/>
        </p:spPr>
        <p:txBody>
          <a:bodyPr wrap="square">
            <a:spAutoFit/>
          </a:bodyPr>
          <a:lstStyle/>
          <a:p>
            <a:pPr algn="ctr">
              <a:defRPr/>
            </a:pPr>
            <a:r>
              <a:rPr lang="en-US" sz="4000" b="1" dirty="0" smtClean="0">
                <a:ln w="1905"/>
                <a:effectLst>
                  <a:innerShdw blurRad="69850" dist="43180" dir="5400000">
                    <a:schemeClr val="tx1">
                      <a:alpha val="65000"/>
                    </a:schemeClr>
                  </a:innerShdw>
                </a:effectLst>
              </a:rPr>
              <a:t> RESEARCH METHODS</a:t>
            </a:r>
          </a:p>
          <a:p>
            <a:pPr algn="ctr">
              <a:defRPr/>
            </a:pPr>
            <a:r>
              <a:rPr lang="en-US" sz="4000" b="1" dirty="0" smtClean="0">
                <a:ln w="1905"/>
                <a:effectLst>
                  <a:innerShdw blurRad="69850" dist="43180" dir="5400000">
                    <a:schemeClr val="tx1">
                      <a:alpha val="65000"/>
                    </a:schemeClr>
                  </a:innerShdw>
                </a:effectLst>
              </a:rPr>
              <a:t>EDU-24103</a:t>
            </a:r>
          </a:p>
          <a:p>
            <a:pPr algn="ctr">
              <a:defRPr/>
            </a:pPr>
            <a:endParaRPr lang="en-US" sz="4000" b="1" dirty="0" smtClean="0">
              <a:ln w="1905"/>
              <a:effectLst>
                <a:innerShdw blurRad="69850" dist="43180" dir="5400000">
                  <a:schemeClr val="tx1">
                    <a:alpha val="65000"/>
                  </a:schemeClr>
                </a:innerShdw>
              </a:effectLst>
            </a:endParaRPr>
          </a:p>
          <a:p>
            <a:pPr algn="ctr">
              <a:defRPr/>
            </a:pPr>
            <a:endParaRPr lang="en-US" sz="4000" b="1" dirty="0" smtClean="0">
              <a:ln w="1905"/>
              <a:effectLst>
                <a:innerShdw blurRad="69850" dist="43180" dir="5400000">
                  <a:schemeClr val="tx1">
                    <a:alpha val="65000"/>
                  </a:schemeClr>
                </a:innerShdw>
              </a:effectLst>
            </a:endParaRPr>
          </a:p>
          <a:p>
            <a:pPr algn="ctr">
              <a:defRPr/>
            </a:pPr>
            <a:r>
              <a:rPr lang="en-US" sz="4400" b="1" dirty="0" smtClean="0">
                <a:ln w="1905"/>
                <a:effectLst>
                  <a:innerShdw blurRad="69850" dist="43180" dir="5400000">
                    <a:schemeClr val="tx1">
                      <a:alpha val="65000"/>
                    </a:schemeClr>
                  </a:innerShdw>
                </a:effectLst>
              </a:rPr>
              <a:t>Dr. M. ATHAR HUSSAIN</a:t>
            </a:r>
            <a:endParaRPr lang="en-US" sz="4400" b="1" dirty="0">
              <a:ln w="1905"/>
              <a:effectLst>
                <a:innerShdw blurRad="69850" dist="43180" dir="5400000">
                  <a:schemeClr val="tx1">
                    <a:alpha val="65000"/>
                  </a:schemeClr>
                </a:innerShdw>
              </a:effectLst>
            </a:endParaRPr>
          </a:p>
        </p:txBody>
      </p:sp>
      <p:sp>
        <p:nvSpPr>
          <p:cNvPr id="2051"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t>Lecture No: </a:t>
            </a:r>
            <a:r>
              <a:rPr lang="en-US" b="1" dirty="0" smtClean="0"/>
              <a:t>01</a:t>
            </a:r>
            <a:endParaRPr lang="en-US"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None/>
            </a:pPr>
            <a:r>
              <a:rPr lang="en-US" dirty="0" smtClean="0"/>
              <a:t>	</a:t>
            </a:r>
            <a:r>
              <a:rPr lang="en-US" dirty="0" err="1" smtClean="0"/>
              <a:t>Tuckman</a:t>
            </a:r>
            <a:r>
              <a:rPr lang="en-US" dirty="0" smtClean="0"/>
              <a:t> B. W. (1978) has mentioned the following characteristics of Research.</a:t>
            </a:r>
          </a:p>
          <a:p>
            <a:pPr marL="514350" indent="-514350">
              <a:buAutoNum type="arabicPeriod"/>
            </a:pPr>
            <a:r>
              <a:rPr lang="en-US" dirty="0" smtClean="0"/>
              <a:t>Research is Systematic</a:t>
            </a:r>
          </a:p>
          <a:p>
            <a:pPr marL="514350" indent="-514350">
              <a:buAutoNum type="arabicPeriod"/>
            </a:pPr>
            <a:r>
              <a:rPr lang="en-US" dirty="0" smtClean="0"/>
              <a:t>Research is Logical</a:t>
            </a:r>
          </a:p>
          <a:p>
            <a:pPr marL="514350" indent="-514350">
              <a:buAutoNum type="arabicPeriod"/>
            </a:pPr>
            <a:r>
              <a:rPr lang="en-US" dirty="0" smtClean="0"/>
              <a:t>Research is Empirical</a:t>
            </a:r>
          </a:p>
          <a:p>
            <a:pPr marL="514350" indent="-514350">
              <a:buAutoNum type="arabicPeriod"/>
            </a:pPr>
            <a:r>
              <a:rPr lang="en-US" dirty="0" smtClean="0"/>
              <a:t>Research is Reductive</a:t>
            </a:r>
          </a:p>
          <a:p>
            <a:pPr marL="514350" indent="-514350">
              <a:buAutoNum type="arabicPeriod"/>
            </a:pPr>
            <a:r>
              <a:rPr lang="en-US" dirty="0" smtClean="0"/>
              <a:t>Research is replicable and Transmittable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800" b="1" u="sng" dirty="0" smtClean="0">
                <a:latin typeface="+mn-lt"/>
              </a:rPr>
              <a:t>CHARACTERISTICS OF RESEARCH</a:t>
            </a:r>
            <a:endParaRPr lang="en-US" sz="2800" u="sng" dirty="0">
              <a:latin typeface="+mn-lt"/>
            </a:endParaRPr>
          </a:p>
        </p:txBody>
      </p:sp>
      <p:sp>
        <p:nvSpPr>
          <p:cNvPr id="3" name="Content Placeholder 2"/>
          <p:cNvSpPr>
            <a:spLocks noGrp="1"/>
          </p:cNvSpPr>
          <p:nvPr>
            <p:ph idx="1"/>
          </p:nvPr>
        </p:nvSpPr>
        <p:spPr>
          <a:xfrm>
            <a:off x="457200" y="1143000"/>
            <a:ext cx="8229600" cy="5181600"/>
          </a:xfrm>
        </p:spPr>
        <p:txBody>
          <a:bodyPr>
            <a:noAutofit/>
          </a:bodyPr>
          <a:lstStyle/>
          <a:p>
            <a:pPr marL="0" indent="0" algn="just">
              <a:buNone/>
            </a:pPr>
            <a:r>
              <a:rPr lang="en-US" sz="2800" b="1" dirty="0" smtClean="0"/>
              <a:t>Endless quest for knowledge</a:t>
            </a:r>
            <a:r>
              <a:rPr lang="en-US" sz="2800" dirty="0" smtClean="0"/>
              <a:t>. </a:t>
            </a:r>
            <a:r>
              <a:rPr lang="en-US" altLang="ko-KR" sz="2800" dirty="0" smtClean="0">
                <a:ea typeface="굴림" charset="-127"/>
              </a:rPr>
              <a:t>Research is endless quest for knowledge or unending search for truth.</a:t>
            </a:r>
            <a:r>
              <a:rPr lang="en-US" sz="2800" dirty="0" smtClean="0"/>
              <a:t> </a:t>
            </a:r>
          </a:p>
          <a:p>
            <a:pPr marL="0" indent="0" algn="just">
              <a:buNone/>
            </a:pPr>
            <a:r>
              <a:rPr lang="en-US" sz="2800" b="1" dirty="0" smtClean="0"/>
              <a:t>Descriptions.</a:t>
            </a:r>
            <a:r>
              <a:rPr lang="en-US" sz="2800" dirty="0" smtClean="0"/>
              <a:t> </a:t>
            </a:r>
            <a:r>
              <a:rPr lang="en-US" altLang="ko-KR" sz="2800" dirty="0" smtClean="0">
                <a:ea typeface="굴림" charset="-127"/>
              </a:rPr>
              <a:t>Research involves accurate observation and descriptions. Its results are always clear and accurate.</a:t>
            </a:r>
            <a:r>
              <a:rPr lang="en-US" sz="2800" dirty="0" smtClean="0"/>
              <a:t>    </a:t>
            </a:r>
          </a:p>
          <a:p>
            <a:pPr marL="0" indent="0" algn="just">
              <a:buNone/>
            </a:pPr>
            <a:r>
              <a:rPr lang="en-US" sz="2800" b="1" dirty="0" smtClean="0"/>
              <a:t>Correction of Errors</a:t>
            </a:r>
            <a:r>
              <a:rPr lang="en-US" sz="2800" dirty="0" smtClean="0"/>
              <a:t>. </a:t>
            </a:r>
            <a:r>
              <a:rPr lang="en-US" altLang="ko-KR" sz="2800" dirty="0" smtClean="0">
                <a:ea typeface="굴림" charset="-127"/>
              </a:rPr>
              <a:t>Research brings light to new knowledge and corrects previous errors and misconceptions.</a:t>
            </a:r>
            <a:r>
              <a:rPr lang="en-US" sz="2800" dirty="0" smtClean="0"/>
              <a:t>          </a:t>
            </a:r>
          </a:p>
          <a:p>
            <a:pPr marL="0" indent="0" algn="just">
              <a:buNone/>
            </a:pPr>
            <a:r>
              <a:rPr lang="en-US" sz="2800" b="1" dirty="0" smtClean="0"/>
              <a:t>Solutions of Problems</a:t>
            </a:r>
            <a:r>
              <a:rPr lang="en-US" sz="2800" dirty="0" smtClean="0"/>
              <a:t>. </a:t>
            </a:r>
            <a:r>
              <a:rPr lang="en-US" altLang="ko-KR" sz="2800" dirty="0" smtClean="0">
                <a:ea typeface="굴림" charset="-127"/>
              </a:rPr>
              <a:t>Research is directed towards the solution of  problems. So it is a careful search for the solution of the problems that puzzle the mankind.  </a:t>
            </a:r>
            <a:endParaRPr lang="en-US" sz="2800" dirty="0" smtClean="0"/>
          </a:p>
          <a:p>
            <a:pPr>
              <a:buNone/>
            </a:pPr>
            <a:r>
              <a:rPr lang="en-US" sz="2400" b="1" dirty="0" smtClean="0"/>
              <a:t>      </a:t>
            </a:r>
          </a:p>
          <a:p>
            <a:pPr>
              <a:buNone/>
            </a:pPr>
            <a:endParaRPr lang="en-US" sz="2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fontScale="92500"/>
          </a:bodyPr>
          <a:lstStyle/>
          <a:p>
            <a:pPr marL="0" indent="0" algn="just">
              <a:buNone/>
            </a:pPr>
            <a:r>
              <a:rPr lang="en-US" sz="2800" b="1" dirty="0" smtClean="0"/>
              <a:t>Purposive. </a:t>
            </a:r>
            <a:r>
              <a:rPr lang="en-US" altLang="ko-KR" sz="2800" dirty="0" smtClean="0">
                <a:ea typeface="굴림" charset="-127"/>
              </a:rPr>
              <a:t>Research is purposive investigation. So it should be beneficial for a person or any group of persons.</a:t>
            </a:r>
            <a:r>
              <a:rPr lang="en-US" sz="2800" b="1" dirty="0" smtClean="0"/>
              <a:t> </a:t>
            </a:r>
          </a:p>
          <a:p>
            <a:pPr marL="0" indent="0" algn="just">
              <a:buNone/>
            </a:pPr>
            <a:r>
              <a:rPr lang="en-US" sz="2800" b="1" dirty="0" smtClean="0"/>
              <a:t>Relation. </a:t>
            </a:r>
            <a:r>
              <a:rPr lang="en-US" altLang="ko-KR" sz="2800" dirty="0" smtClean="0">
                <a:ea typeface="굴림" charset="-127"/>
              </a:rPr>
              <a:t>It determines the relationships between two or more than two variables. Some variables are positive, negative and some are zero variables.</a:t>
            </a:r>
            <a:r>
              <a:rPr lang="en-US" sz="2800" b="1" dirty="0" smtClean="0"/>
              <a:t>          </a:t>
            </a:r>
          </a:p>
          <a:p>
            <a:pPr marL="0" indent="0" algn="just">
              <a:buNone/>
            </a:pPr>
            <a:r>
              <a:rPr lang="en-US" sz="2800" b="1" dirty="0" smtClean="0"/>
              <a:t>Gathering of data. </a:t>
            </a:r>
            <a:r>
              <a:rPr lang="en-US" altLang="ko-KR" sz="2800" dirty="0" smtClean="0">
                <a:ea typeface="굴림" charset="-127"/>
              </a:rPr>
              <a:t>Research involves gathering the data from primary sources and secondary sources.</a:t>
            </a:r>
            <a:r>
              <a:rPr lang="en-US" sz="2800" b="1" dirty="0" smtClean="0"/>
              <a:t>               </a:t>
            </a:r>
          </a:p>
          <a:p>
            <a:pPr marL="0" indent="0" algn="just">
              <a:buNone/>
            </a:pPr>
            <a:r>
              <a:rPr lang="en-US" sz="2800" b="1" dirty="0" smtClean="0"/>
              <a:t>Quantitative. </a:t>
            </a:r>
            <a:r>
              <a:rPr lang="en-US" altLang="ko-KR" sz="2800" dirty="0" smtClean="0">
                <a:ea typeface="굴림" charset="-127"/>
              </a:rPr>
              <a:t>Research involves data in quantitative term. Its results are expressed in numerical form.</a:t>
            </a:r>
            <a:endParaRPr lang="en-US" sz="2800" dirty="0" smtClean="0"/>
          </a:p>
          <a:p>
            <a:pPr marL="0" indent="0" algn="just">
              <a:buNone/>
            </a:pPr>
            <a:r>
              <a:rPr lang="en-US" sz="2800" b="1" dirty="0" smtClean="0"/>
              <a:t>Objective. </a:t>
            </a:r>
            <a:r>
              <a:rPr lang="en-US" altLang="ko-KR" sz="2800" dirty="0" smtClean="0">
                <a:ea typeface="굴림" charset="-127"/>
              </a:rPr>
              <a:t>Research is objective. Its results are always clear and obvious. The researcher cannot add anything from himself.</a:t>
            </a:r>
          </a:p>
          <a:p>
            <a:pPr marL="0" indent="0" algn="just">
              <a:buNone/>
            </a:pPr>
            <a:r>
              <a:rPr lang="en-US" sz="2800" b="1" dirty="0" smtClean="0"/>
              <a:t>Solution oriented. </a:t>
            </a:r>
            <a:r>
              <a:rPr lang="en-US" altLang="ko-KR" sz="2800" dirty="0" smtClean="0">
                <a:ea typeface="굴림" charset="-127"/>
              </a:rPr>
              <a:t>Research is solution oriented and is directed towards the solution of problems. </a:t>
            </a:r>
          </a:p>
          <a:p>
            <a:pPr marL="0" indent="0" algn="just">
              <a:buNone/>
            </a:pPr>
            <a:endParaRPr lang="en-US" sz="3000" b="1"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fontScale="92500" lnSpcReduction="10000"/>
          </a:bodyPr>
          <a:lstStyle/>
          <a:p>
            <a:pPr marL="0" indent="0" algn="just">
              <a:buNone/>
            </a:pPr>
            <a:r>
              <a:rPr lang="en-US" sz="2600" b="1" dirty="0" smtClean="0"/>
              <a:t>Hypothesis. </a:t>
            </a:r>
            <a:r>
              <a:rPr lang="en-US" altLang="ko-KR" sz="2600" dirty="0" smtClean="0">
                <a:ea typeface="굴림" charset="-127"/>
              </a:rPr>
              <a:t>Hypothesis is the at least confirmation. It is a guess which is made for the research. It is the possibility which may be right or wrong. For example: If I say that polio is caused by viral infection then my statement may be right or wrong.</a:t>
            </a:r>
            <a:r>
              <a:rPr lang="en-US" sz="2600" b="1" dirty="0" smtClean="0"/>
              <a:t>                     </a:t>
            </a:r>
          </a:p>
          <a:p>
            <a:pPr marL="0" indent="0" algn="just">
              <a:buNone/>
            </a:pPr>
            <a:r>
              <a:rPr lang="en-US" sz="2600" b="1" dirty="0" smtClean="0"/>
              <a:t>Replication. </a:t>
            </a:r>
            <a:r>
              <a:rPr lang="en-US" altLang="ko-KR" sz="2600" dirty="0" smtClean="0">
                <a:ea typeface="굴림" charset="-127"/>
              </a:rPr>
              <a:t>Research is replicable. It is a process that person observes the phenomena again and again, collects the data and he/she draws the conclusions on the basis of data</a:t>
            </a:r>
            <a:r>
              <a:rPr lang="en-US" sz="2600" b="1" dirty="0" smtClean="0"/>
              <a:t>                    </a:t>
            </a:r>
          </a:p>
          <a:p>
            <a:pPr marL="0" indent="0" algn="just">
              <a:buNone/>
            </a:pPr>
            <a:r>
              <a:rPr lang="en-US" sz="2600" b="1" dirty="0" smtClean="0"/>
              <a:t>Expertise. </a:t>
            </a:r>
            <a:r>
              <a:rPr lang="en-US" altLang="ko-KR" sz="2600" dirty="0" smtClean="0">
                <a:ea typeface="굴림" charset="-127"/>
              </a:rPr>
              <a:t>Research requires expertise. The researcher should know that what is already known about the problem and how others have investigated it. He has searched the related literature carefully.</a:t>
            </a:r>
            <a:endParaRPr lang="en-US" sz="2600" b="1" dirty="0" smtClean="0"/>
          </a:p>
          <a:p>
            <a:pPr marL="0" indent="0" algn="just">
              <a:buNone/>
            </a:pPr>
            <a:r>
              <a:rPr lang="en-US" sz="2600" b="1" dirty="0" smtClean="0"/>
              <a:t>Skill. </a:t>
            </a:r>
            <a:r>
              <a:rPr lang="en-US" altLang="ko-KR" sz="2600" dirty="0" smtClean="0">
                <a:ea typeface="굴림" charset="-127"/>
              </a:rPr>
              <a:t>Research involves a careful skill in recording and reporting the data.</a:t>
            </a:r>
            <a:r>
              <a:rPr lang="en-US" sz="2600" b="1" dirty="0" smtClean="0"/>
              <a:t>            </a:t>
            </a:r>
          </a:p>
          <a:p>
            <a:pPr marL="0" indent="0" algn="just">
              <a:buNone/>
            </a:pPr>
            <a:r>
              <a:rPr lang="en-US" sz="2600" b="1" dirty="0" smtClean="0"/>
              <a:t>Patience. </a:t>
            </a:r>
            <a:r>
              <a:rPr lang="en-US" altLang="ko-KR" sz="2600" dirty="0" smtClean="0">
                <a:ea typeface="굴림" charset="-127"/>
              </a:rPr>
              <a:t>Research is marked by patience, courage and unhurried activities. The research must have patience and courage to think over the problem and find the solutions than jumping into conclusions.</a:t>
            </a:r>
            <a:endParaRPr lang="en-US" sz="2600" dirty="0" smtClean="0"/>
          </a:p>
          <a:p>
            <a:pPr>
              <a:buNone/>
            </a:pPr>
            <a:endParaRPr lang="en-US" sz="2800" dirty="0" smtClean="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b="1" u="sng" dirty="0" smtClean="0">
                <a:latin typeface="+mn-lt"/>
              </a:rPr>
              <a:t>NEED OF RESEARCH</a:t>
            </a:r>
            <a:endParaRPr lang="en-US" sz="3200" b="1" u="sng" dirty="0">
              <a:latin typeface="+mn-lt"/>
            </a:endParaRPr>
          </a:p>
        </p:txBody>
      </p:sp>
      <p:sp>
        <p:nvSpPr>
          <p:cNvPr id="3" name="Content Placeholder 2"/>
          <p:cNvSpPr>
            <a:spLocks noGrp="1"/>
          </p:cNvSpPr>
          <p:nvPr>
            <p:ph idx="1"/>
          </p:nvPr>
        </p:nvSpPr>
        <p:spPr>
          <a:xfrm>
            <a:off x="457200" y="1371600"/>
            <a:ext cx="8229600" cy="5181600"/>
          </a:xfrm>
        </p:spPr>
        <p:txBody>
          <a:bodyPr>
            <a:normAutofit/>
          </a:bodyPr>
          <a:lstStyle/>
          <a:p>
            <a:pPr marL="0" indent="0" algn="just">
              <a:buNone/>
            </a:pPr>
            <a:r>
              <a:rPr lang="en-US" altLang="ko-KR" sz="2600" b="1" dirty="0" smtClean="0">
                <a:ea typeface="굴림" charset="-127"/>
              </a:rPr>
              <a:t>Rapid Expansion of education. </a:t>
            </a:r>
            <a:r>
              <a:rPr lang="en-US" altLang="ko-KR" sz="2600" dirty="0" smtClean="0">
                <a:ea typeface="굴림" charset="-127"/>
              </a:rPr>
              <a:t>The education in the past was limited to Maktab/Madrisa but now the population is increasing vigorously. Therefore branches of education have also spread. So we need research to solve the educational problems.</a:t>
            </a:r>
          </a:p>
          <a:p>
            <a:pPr marL="0" indent="0" algn="just">
              <a:buNone/>
            </a:pPr>
            <a:r>
              <a:rPr lang="en-US" altLang="ko-KR" sz="2600" b="1" dirty="0" smtClean="0">
                <a:ea typeface="굴림" charset="-127"/>
              </a:rPr>
              <a:t>Improvement of knowledge. </a:t>
            </a:r>
            <a:r>
              <a:rPr lang="en-US" altLang="ko-KR" sz="2600" dirty="0" smtClean="0">
                <a:ea typeface="굴림" charset="-127"/>
              </a:rPr>
              <a:t>Research is done for the improvement of our knowledge. It helps to improve the knowledge and thinking power.</a:t>
            </a:r>
          </a:p>
          <a:p>
            <a:pPr marL="0" indent="0" algn="just">
              <a:buNone/>
            </a:pPr>
            <a:r>
              <a:rPr lang="en-US" sz="2600" b="1" dirty="0" smtClean="0"/>
              <a:t>New Demands on Education</a:t>
            </a:r>
            <a:r>
              <a:rPr lang="en-US" sz="2600" dirty="0" smtClean="0"/>
              <a:t>. New curricula, new teaching methods, new teaching material and financing education</a:t>
            </a:r>
          </a:p>
          <a:p>
            <a:pPr marL="0" indent="0" algn="just">
              <a:buNone/>
            </a:pPr>
            <a:r>
              <a:rPr lang="en-US" altLang="ko-KR" sz="2600" b="1" dirty="0" smtClean="0">
                <a:ea typeface="굴림" charset="-127"/>
              </a:rPr>
              <a:t>Spirit of Enquiry. </a:t>
            </a:r>
            <a:r>
              <a:rPr lang="en-US" altLang="ko-KR" sz="2400" dirty="0" smtClean="0">
                <a:ea typeface="굴림" charset="-127"/>
              </a:rPr>
              <a:t>Man is basically a researcher. He has a habit of inquiry an investigation.</a:t>
            </a:r>
            <a:endParaRPr lang="en-US" altLang="ko-KR" sz="2400" b="1" dirty="0" smtClean="0">
              <a:ea typeface="굴림"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noAutofit/>
          </a:bodyPr>
          <a:lstStyle/>
          <a:p>
            <a:pPr marL="0" indent="0" algn="just">
              <a:buNone/>
            </a:pPr>
            <a:r>
              <a:rPr lang="en-US" altLang="ko-KR" sz="2600" b="1" dirty="0" smtClean="0">
                <a:ea typeface="굴림" charset="-127"/>
              </a:rPr>
              <a:t>To discover new knowledge.</a:t>
            </a:r>
            <a:r>
              <a:rPr lang="en-US" altLang="ko-KR" sz="2600" dirty="0" smtClean="0">
                <a:ea typeface="굴림" charset="-127"/>
              </a:rPr>
              <a:t> Research is always intended to invent or to discover the new knowledge.</a:t>
            </a:r>
          </a:p>
          <a:p>
            <a:pPr marL="0" indent="0" algn="just">
              <a:buNone/>
            </a:pPr>
            <a:r>
              <a:rPr lang="en-US" altLang="ko-KR" sz="2600" b="1" dirty="0" smtClean="0">
                <a:ea typeface="굴림" charset="-127"/>
              </a:rPr>
              <a:t>Education and productivity</a:t>
            </a:r>
            <a:r>
              <a:rPr lang="en-US" altLang="ko-KR" sz="2600" dirty="0" smtClean="0">
                <a:ea typeface="굴림" charset="-127"/>
              </a:rPr>
              <a:t>. Research is done to improve our education and for finding new technologies for the betterment of our industrial sector like invention of new seeds for different crops like cotton, wheat and rice.</a:t>
            </a:r>
          </a:p>
          <a:p>
            <a:pPr marL="0" indent="0">
              <a:buNone/>
            </a:pPr>
            <a:r>
              <a:rPr lang="en-US" sz="2600" b="1" dirty="0" smtClean="0"/>
              <a:t>Scarce resources and optimum development. </a:t>
            </a:r>
            <a:r>
              <a:rPr lang="en-US" sz="2600" dirty="0" smtClean="0"/>
              <a:t>Resources are reducing day by day and it is needed to manage our requirements within minimal available resources.</a:t>
            </a:r>
            <a:r>
              <a:rPr lang="en-US" sz="2600" b="1" dirty="0" smtClean="0"/>
              <a:t> </a:t>
            </a:r>
          </a:p>
          <a:p>
            <a:pPr marL="0" indent="0" algn="just">
              <a:buNone/>
            </a:pPr>
            <a:r>
              <a:rPr lang="en-US" sz="2600" b="1" dirty="0" smtClean="0"/>
              <a:t>Research keep out of fixed track. </a:t>
            </a:r>
            <a:r>
              <a:rPr lang="en-US" sz="2600" dirty="0" smtClean="0"/>
              <a:t>Enable one to change conservative outlook</a:t>
            </a:r>
          </a:p>
          <a:p>
            <a:pPr marL="0" indent="0" algn="just">
              <a:buNone/>
            </a:pPr>
            <a:r>
              <a:rPr lang="en-US" sz="2600" b="1" dirty="0" smtClean="0"/>
              <a:t>Technological Changes</a:t>
            </a:r>
            <a:r>
              <a:rPr lang="en-US" sz="2600" dirty="0" smtClean="0"/>
              <a:t>. Increase educational problems for layman and educators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b="1" u="sng" dirty="0" smtClean="0">
                <a:latin typeface="+mn-lt"/>
              </a:rPr>
              <a:t>ROLE OF RESEARCH</a:t>
            </a:r>
            <a:endParaRPr lang="en-US" sz="3200" b="1" u="sng" dirty="0">
              <a:latin typeface="+mn-lt"/>
            </a:endParaRPr>
          </a:p>
        </p:txBody>
      </p:sp>
      <p:sp>
        <p:nvSpPr>
          <p:cNvPr id="3" name="Content Placeholder 2"/>
          <p:cNvSpPr>
            <a:spLocks noGrp="1"/>
          </p:cNvSpPr>
          <p:nvPr>
            <p:ph idx="1"/>
          </p:nvPr>
        </p:nvSpPr>
        <p:spPr>
          <a:xfrm>
            <a:off x="457200" y="1143000"/>
            <a:ext cx="8229600" cy="5181600"/>
          </a:xfrm>
        </p:spPr>
        <p:txBody>
          <a:bodyPr>
            <a:normAutofit/>
          </a:bodyPr>
          <a:lstStyle/>
          <a:p>
            <a:pPr marL="0" indent="0" algn="just">
              <a:buNone/>
            </a:pPr>
            <a:r>
              <a:rPr lang="en-US" sz="2800" b="1" dirty="0" smtClean="0"/>
              <a:t>Decision Maker</a:t>
            </a:r>
            <a:r>
              <a:rPr lang="en-US" sz="2800" dirty="0" smtClean="0"/>
              <a:t>. They can quickly get summary of the current scenario, which improves his information base for making sound decisions affecting future operations of the organization.</a:t>
            </a:r>
          </a:p>
          <a:p>
            <a:pPr marL="0" indent="0" algn="just">
              <a:buNone/>
            </a:pPr>
            <a:r>
              <a:rPr lang="en-US" sz="2800" b="1" dirty="0" smtClean="0"/>
              <a:t>Social Institutions</a:t>
            </a:r>
            <a:r>
              <a:rPr lang="en-US" sz="2800" dirty="0" smtClean="0"/>
              <a:t>. It is useful to setup research departments for the purpose of gathering and analyzing information both for their operations and for making in-depth studies on cost effective conditions</a:t>
            </a:r>
          </a:p>
          <a:p>
            <a:pPr marL="0" indent="0" algn="just">
              <a:buNone/>
            </a:pPr>
            <a:r>
              <a:rPr lang="en-US" sz="2800" b="1" dirty="0" smtClean="0"/>
              <a:t>Material.</a:t>
            </a:r>
            <a:r>
              <a:rPr lang="en-US" sz="2800" dirty="0" smtClean="0"/>
              <a:t> Department uses research to frame suitable policies regarding where to buy, how much to buy, when to buy, and at what price to buy.</a:t>
            </a:r>
            <a:endParaRPr lang="en-US"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a:bodyPr>
          <a:lstStyle/>
          <a:p>
            <a:pPr marL="0" indent="0" algn="just">
              <a:buNone/>
            </a:pPr>
            <a:r>
              <a:rPr lang="en-US" sz="2800" b="1" dirty="0" smtClean="0"/>
              <a:t>Human Resource Development</a:t>
            </a:r>
            <a:r>
              <a:rPr lang="en-US" sz="2800" dirty="0" smtClean="0"/>
              <a:t>. It use to study wages rates, incentive schemes, cost of living, employment trends and performance appraisal.</a:t>
            </a:r>
          </a:p>
          <a:p>
            <a:pPr marL="0" indent="0" algn="just">
              <a:buNone/>
            </a:pPr>
            <a:r>
              <a:rPr lang="en-US" sz="2800" b="1" dirty="0" smtClean="0"/>
              <a:t>Academician.</a:t>
            </a:r>
            <a:r>
              <a:rPr lang="en-US" sz="2800" dirty="0" smtClean="0"/>
              <a:t> It is to enrich reservoir of knowledge by doing research.</a:t>
            </a:r>
          </a:p>
          <a:p>
            <a:pPr marL="0" indent="0" algn="just">
              <a:buNone/>
            </a:pPr>
            <a:r>
              <a:rPr lang="en-US" sz="2800" b="1" dirty="0" smtClean="0"/>
              <a:t>Science &amp; Technology. </a:t>
            </a:r>
            <a:r>
              <a:rPr lang="en-US" sz="2800" dirty="0" smtClean="0"/>
              <a:t>It is to make the society more prosperous. Research in medicine has increased the life expectancy period.</a:t>
            </a:r>
          </a:p>
          <a:p>
            <a:pPr marL="0" indent="0" algn="just">
              <a:buNone/>
            </a:pPr>
            <a:r>
              <a:rPr lang="en-US" sz="2800" b="1" dirty="0" smtClean="0"/>
              <a:t>Defense Research.</a:t>
            </a:r>
            <a:r>
              <a:rPr lang="en-US" sz="2800" dirty="0" smtClean="0"/>
              <a:t> Research upon system management of battlefield on land, at sea and in aerospace.</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715962"/>
          </a:xfrm>
        </p:spPr>
        <p:txBody>
          <a:bodyPr>
            <a:normAutofit/>
          </a:bodyPr>
          <a:lstStyle/>
          <a:p>
            <a:r>
              <a:rPr lang="en-US" sz="3200" b="1" dirty="0" smtClean="0">
                <a:latin typeface="+mn-lt"/>
              </a:rPr>
              <a:t>TABLE OF CONTENT</a:t>
            </a:r>
            <a:endParaRPr lang="en-US" sz="3200" b="1" dirty="0">
              <a:latin typeface="+mn-lt"/>
            </a:endParaRPr>
          </a:p>
        </p:txBody>
      </p:sp>
      <p:sp>
        <p:nvSpPr>
          <p:cNvPr id="4" name="Content Placeholder 3"/>
          <p:cNvSpPr>
            <a:spLocks noGrp="1"/>
          </p:cNvSpPr>
          <p:nvPr>
            <p:ph idx="1"/>
          </p:nvPr>
        </p:nvSpPr>
        <p:spPr>
          <a:xfrm>
            <a:off x="457200" y="1295400"/>
            <a:ext cx="8229600" cy="4830763"/>
          </a:xfrm>
        </p:spPr>
        <p:txBody>
          <a:bodyPr/>
          <a:lstStyle/>
          <a:p>
            <a:pPr marL="514350" indent="-514350">
              <a:buFont typeface="+mj-lt"/>
              <a:buAutoNum type="arabicParenR"/>
            </a:pPr>
            <a:r>
              <a:rPr lang="en-US" dirty="0" smtClean="0"/>
              <a:t>Definition</a:t>
            </a:r>
          </a:p>
          <a:p>
            <a:pPr marL="514350" indent="-514350">
              <a:buFont typeface="+mj-lt"/>
              <a:buAutoNum type="arabicParenR"/>
            </a:pPr>
            <a:r>
              <a:rPr lang="en-US" dirty="0" smtClean="0"/>
              <a:t>Objectives of Research</a:t>
            </a:r>
          </a:p>
          <a:p>
            <a:pPr marL="514350" indent="-514350">
              <a:buFont typeface="+mj-lt"/>
              <a:buAutoNum type="arabicParenR"/>
            </a:pPr>
            <a:r>
              <a:rPr lang="en-US" dirty="0" smtClean="0"/>
              <a:t>Characteristics of Research</a:t>
            </a:r>
          </a:p>
          <a:p>
            <a:pPr marL="514350" indent="-514350">
              <a:buFont typeface="+mj-lt"/>
              <a:buAutoNum type="arabicParenR"/>
            </a:pPr>
            <a:r>
              <a:rPr lang="en-US" dirty="0" smtClean="0"/>
              <a:t>Need of Research </a:t>
            </a:r>
          </a:p>
          <a:p>
            <a:pPr marL="514350" indent="-514350">
              <a:buFont typeface="+mj-lt"/>
              <a:buAutoNum type="arabicParenR"/>
            </a:pPr>
            <a:r>
              <a:rPr lang="en-US" dirty="0" smtClean="0"/>
              <a:t>Role </a:t>
            </a:r>
            <a:r>
              <a:rPr lang="en-US" smtClean="0"/>
              <a:t>of Research </a:t>
            </a:r>
            <a:endParaRPr lang="en-US" dirty="0" smtClean="0"/>
          </a:p>
          <a:p>
            <a:pPr marL="514350" indent="-514350">
              <a:buFont typeface="+mj-lt"/>
              <a:buAutoNum type="arabicParenR"/>
            </a:pPr>
            <a:endParaRPr lang="en-US" dirty="0" smtClean="0"/>
          </a:p>
          <a:p>
            <a:pPr marL="514350" indent="-514350">
              <a:buFont typeface="+mj-lt"/>
              <a:buAutoNum type="arabicParenR"/>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868362"/>
          </a:xfrm>
        </p:spPr>
        <p:txBody>
          <a:bodyPr>
            <a:normAutofit/>
          </a:bodyPr>
          <a:lstStyle/>
          <a:p>
            <a:r>
              <a:rPr lang="en-US" sz="3600" b="1" u="sng" dirty="0" smtClean="0">
                <a:latin typeface="+mn-lt"/>
              </a:rPr>
              <a:t>DEFINITIONS</a:t>
            </a:r>
            <a:endParaRPr lang="en-US" sz="3600" b="1" u="sng" dirty="0">
              <a:latin typeface="+mn-lt"/>
            </a:endParaRPr>
          </a:p>
        </p:txBody>
      </p:sp>
      <p:sp>
        <p:nvSpPr>
          <p:cNvPr id="5" name="Content Placeholder 4"/>
          <p:cNvSpPr>
            <a:spLocks noGrp="1"/>
          </p:cNvSpPr>
          <p:nvPr>
            <p:ph idx="1"/>
          </p:nvPr>
        </p:nvSpPr>
        <p:spPr>
          <a:xfrm>
            <a:off x="457200" y="1219200"/>
            <a:ext cx="8229600" cy="5181600"/>
          </a:xfrm>
        </p:spPr>
        <p:txBody>
          <a:bodyPr>
            <a:normAutofit lnSpcReduction="10000"/>
          </a:bodyPr>
          <a:lstStyle/>
          <a:p>
            <a:pPr algn="just"/>
            <a:r>
              <a:rPr lang="en-US" sz="2800" dirty="0" smtClean="0"/>
              <a:t>Research is combination of two words</a:t>
            </a:r>
          </a:p>
          <a:p>
            <a:pPr algn="just">
              <a:buNone/>
            </a:pPr>
            <a:r>
              <a:rPr lang="en-US" sz="2800" dirty="0"/>
              <a:t>	</a:t>
            </a:r>
            <a:r>
              <a:rPr lang="en-US" sz="2800" dirty="0" smtClean="0"/>
              <a:t>Re --- Again		Search --- Search</a:t>
            </a:r>
          </a:p>
          <a:p>
            <a:pPr algn="just">
              <a:buNone/>
            </a:pPr>
            <a:r>
              <a:rPr lang="en-US" sz="2800" dirty="0"/>
              <a:t>	</a:t>
            </a:r>
            <a:r>
              <a:rPr lang="en-US" sz="2800" dirty="0" smtClean="0"/>
              <a:t>Process of making correction and betterment in those things which were already present and search for the solution of those problems which were remained unsolved</a:t>
            </a:r>
          </a:p>
          <a:p>
            <a:pPr algn="just">
              <a:buNone/>
            </a:pPr>
            <a:endParaRPr lang="en-US" sz="2800" dirty="0" smtClean="0"/>
          </a:p>
          <a:p>
            <a:pPr algn="just"/>
            <a:r>
              <a:rPr lang="en-US" sz="2800" dirty="0" smtClean="0"/>
              <a:t> An intellectual activity which bring to light new knowledge, or corrects previous errors and misconceptions and adds an orderly way to the existing corpus of knowledge</a:t>
            </a:r>
            <a:r>
              <a:rPr lang="en-US" dirty="0" smtClean="0"/>
              <a:t> </a:t>
            </a:r>
            <a:r>
              <a:rPr lang="en-US" sz="2600" b="1" dirty="0" smtClean="0"/>
              <a:t>(Best, 1992)</a:t>
            </a:r>
            <a:endParaRPr lang="en-US" sz="26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b="1" dirty="0" smtClean="0"/>
              <a:t>International Dictionary</a:t>
            </a:r>
          </a:p>
          <a:p>
            <a:pPr>
              <a:buNone/>
            </a:pPr>
            <a:r>
              <a:rPr lang="en-US" dirty="0" smtClean="0"/>
              <a:t>  “Research is a system of investigation to increase the knowledge and understanding.”</a:t>
            </a:r>
          </a:p>
          <a:p>
            <a:pPr>
              <a:buNone/>
            </a:pPr>
            <a:r>
              <a:rPr lang="en-US" b="1" dirty="0" smtClean="0"/>
              <a:t> I.V </a:t>
            </a:r>
            <a:r>
              <a:rPr lang="en-US" b="1" dirty="0" err="1" smtClean="0"/>
              <a:t>Redmand</a:t>
            </a:r>
            <a:r>
              <a:rPr lang="en-US" b="1" dirty="0" smtClean="0"/>
              <a:t> and A.V.H. </a:t>
            </a:r>
            <a:r>
              <a:rPr lang="en-US" b="1" dirty="0" err="1" smtClean="0"/>
              <a:t>Mory</a:t>
            </a:r>
            <a:r>
              <a:rPr lang="en-US" b="1" dirty="0" smtClean="0"/>
              <a:t>:</a:t>
            </a:r>
          </a:p>
          <a:p>
            <a:pPr>
              <a:buNone/>
            </a:pPr>
            <a:r>
              <a:rPr lang="en-US" dirty="0" smtClean="0"/>
              <a:t>   “Research is a systematized effort to gain new knowledge.”</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638800"/>
          </a:xfrm>
        </p:spPr>
        <p:txBody>
          <a:bodyPr>
            <a:noAutofit/>
          </a:bodyPr>
          <a:lstStyle/>
          <a:p>
            <a:pPr algn="just"/>
            <a:r>
              <a:rPr lang="en-US" sz="2600" dirty="0" smtClean="0"/>
              <a:t>Research is an attempt to discover, develop and to verify the knowledge. It is an intellectual process that has developed over hundred of years and ever changed in shape and form and always searching of truth. (Rommel, 2001)</a:t>
            </a:r>
          </a:p>
          <a:p>
            <a:pPr algn="just"/>
            <a:endParaRPr lang="en-US" sz="1000" b="1" dirty="0"/>
          </a:p>
          <a:p>
            <a:pPr algn="just"/>
            <a:r>
              <a:rPr lang="en-GB" sz="2600" dirty="0" smtClean="0"/>
              <a:t>Research is the manipulation of things, concepts of symbols for the purpose of generalizing to extend, correct of verify knowledge, whether that knowledge aids in the practice of an art. (Encyclopaedia of social science)</a:t>
            </a:r>
          </a:p>
          <a:p>
            <a:pPr algn="just">
              <a:buNone/>
            </a:pPr>
            <a:endParaRPr lang="en-GB" sz="1000" dirty="0" smtClean="0"/>
          </a:p>
          <a:p>
            <a:pPr algn="just"/>
            <a:r>
              <a:rPr lang="en-US" sz="2600" dirty="0" smtClean="0"/>
              <a:t>Research may be define as the systematic method of discovering new facts, or verifying old facts</a:t>
            </a:r>
            <a:r>
              <a:rPr lang="en-US" sz="2600" b="1" dirty="0" smtClean="0"/>
              <a:t>. </a:t>
            </a:r>
            <a:r>
              <a:rPr lang="en-US" sz="2600" dirty="0" smtClean="0"/>
              <a:t>(Young, 2002)</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638800"/>
          </a:xfrm>
        </p:spPr>
        <p:txBody>
          <a:bodyPr>
            <a:noAutofit/>
          </a:bodyPr>
          <a:lstStyle/>
          <a:p>
            <a:pPr algn="just">
              <a:buNone/>
            </a:pPr>
            <a:r>
              <a:rPr lang="en-US" sz="2600" dirty="0" smtClean="0"/>
              <a:t>P.M. Cook has given a very comprehensive and functional definition of the term research:</a:t>
            </a:r>
          </a:p>
          <a:p>
            <a:pPr algn="just">
              <a:buNone/>
            </a:pPr>
            <a:r>
              <a:rPr lang="en-US" sz="2600" dirty="0" smtClean="0"/>
              <a:t>	</a:t>
            </a:r>
            <a:r>
              <a:rPr lang="en-US" sz="2600" i="1" dirty="0" smtClean="0"/>
              <a:t>“Research is an honest, exhaustive, intelligent searching for facts and their meanings or implication with reference to a given problem. The product or findings of a given piece of research should be an authentic, verifiable and contribution to knowledge in the field studied.”</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3200" b="1" u="sng" dirty="0" smtClean="0">
                <a:latin typeface="+mn-lt"/>
              </a:rPr>
              <a:t>OBJECTIVES OF RESEARCH</a:t>
            </a:r>
            <a:endParaRPr lang="en-US" sz="3200" b="1" u="sng" dirty="0">
              <a:latin typeface="+mn-lt"/>
            </a:endParaRPr>
          </a:p>
        </p:txBody>
      </p:sp>
      <p:sp>
        <p:nvSpPr>
          <p:cNvPr id="3" name="Content Placeholder 2"/>
          <p:cNvSpPr>
            <a:spLocks noGrp="1"/>
          </p:cNvSpPr>
          <p:nvPr>
            <p:ph idx="1"/>
          </p:nvPr>
        </p:nvSpPr>
        <p:spPr>
          <a:xfrm>
            <a:off x="457200" y="1447800"/>
            <a:ext cx="8229600" cy="4572000"/>
          </a:xfrm>
        </p:spPr>
        <p:txBody>
          <a:bodyPr>
            <a:normAutofit/>
          </a:bodyPr>
          <a:lstStyle/>
          <a:p>
            <a:pPr marL="457200" indent="-457200" algn="just">
              <a:buFont typeface="+mj-lt"/>
              <a:buAutoNum type="arabicPeriod"/>
            </a:pPr>
            <a:r>
              <a:rPr lang="en-US" sz="2800" dirty="0" smtClean="0"/>
              <a:t>The ultimate goal is to discover cause effect relationship between variables</a:t>
            </a:r>
          </a:p>
          <a:p>
            <a:pPr marL="457200" indent="-457200" algn="just">
              <a:buFont typeface="+mj-lt"/>
              <a:buAutoNum type="arabicPeriod"/>
            </a:pPr>
            <a:endParaRPr lang="en-US" sz="1400" dirty="0" smtClean="0"/>
          </a:p>
          <a:p>
            <a:pPr marL="457200" indent="-457200" algn="just">
              <a:buFont typeface="+mj-lt"/>
              <a:buAutoNum type="arabicPeriod"/>
            </a:pPr>
            <a:r>
              <a:rPr lang="en-US" sz="2800" dirty="0" smtClean="0"/>
              <a:t>Extends knowledge of human being, Social life and environment.</a:t>
            </a:r>
          </a:p>
          <a:p>
            <a:pPr marL="457200" indent="-457200" algn="just">
              <a:buFont typeface="+mj-lt"/>
              <a:buAutoNum type="arabicPeriod"/>
            </a:pPr>
            <a:endParaRPr lang="en-US" sz="1400" dirty="0" smtClean="0"/>
          </a:p>
          <a:p>
            <a:pPr marL="457200" indent="-457200" algn="just">
              <a:buFont typeface="+mj-lt"/>
              <a:buAutoNum type="arabicPeriod"/>
            </a:pPr>
            <a:r>
              <a:rPr lang="en-US" sz="2800" dirty="0" smtClean="0"/>
              <a:t>Bring to light new information that might never have been discover fully during the ordinary course of life. Thus it is a powerful key of the advanced knowledge in important areas.</a:t>
            </a:r>
            <a:endParaRPr 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normAutofit/>
          </a:bodyPr>
          <a:lstStyle/>
          <a:p>
            <a:pPr marL="457200" indent="-457200" algn="just">
              <a:buFont typeface="+mj-lt"/>
              <a:buAutoNum type="arabicPeriod" startAt="4"/>
            </a:pPr>
            <a:r>
              <a:rPr lang="en-US" sz="2800" dirty="0" smtClean="0">
                <a:solidFill>
                  <a:schemeClr val="tx1"/>
                </a:solidFill>
              </a:rPr>
              <a:t>Establishes generalizations and</a:t>
            </a:r>
            <a:r>
              <a:rPr lang="en-US" sz="2800" dirty="0" smtClean="0"/>
              <a:t> </a:t>
            </a:r>
            <a:r>
              <a:rPr lang="en-US" sz="2800" dirty="0" smtClean="0">
                <a:solidFill>
                  <a:schemeClr val="tx1"/>
                </a:solidFill>
              </a:rPr>
              <a:t>general laws and contributes to theory building in various important fields of knowledge.</a:t>
            </a:r>
          </a:p>
          <a:p>
            <a:pPr marL="457200" indent="-457200" algn="just">
              <a:buFont typeface="+mj-lt"/>
              <a:buAutoNum type="arabicPeriod" startAt="4"/>
            </a:pPr>
            <a:r>
              <a:rPr lang="en-US" sz="2800" dirty="0" smtClean="0"/>
              <a:t>Verifies and test existing facts and theory and these help improving our knowledge ability to handle problematic situations in our day to life.</a:t>
            </a:r>
          </a:p>
          <a:p>
            <a:pPr marL="457200" indent="-457200" algn="just">
              <a:buFont typeface="+mj-lt"/>
              <a:buAutoNum type="arabicPeriod" startAt="4"/>
            </a:pPr>
            <a:r>
              <a:rPr lang="en-US" sz="2800" dirty="0" smtClean="0"/>
              <a:t>Aims to analyze interrelationship between important variables and to develop causal explanations in relevant areas.</a:t>
            </a:r>
          </a:p>
          <a:p>
            <a:pPr marL="457200" indent="-457200" algn="just">
              <a:buFont typeface="+mj-lt"/>
              <a:buAutoNum type="arabicPeriod" startAt="4"/>
            </a:pPr>
            <a:r>
              <a:rPr lang="en-US" sz="2800" dirty="0" smtClean="0"/>
              <a:t>Also aims at devising new tools, concepts, theories for a better study of unknown phenomenon in important areas.</a:t>
            </a:r>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Characteristics of Research</a:t>
            </a:r>
            <a:endParaRPr lang="en-US" b="1" dirty="0"/>
          </a:p>
        </p:txBody>
      </p:sp>
      <p:sp>
        <p:nvSpPr>
          <p:cNvPr id="3" name="Content Placeholder 2"/>
          <p:cNvSpPr>
            <a:spLocks noGrp="1"/>
          </p:cNvSpPr>
          <p:nvPr>
            <p:ph idx="1"/>
          </p:nvPr>
        </p:nvSpPr>
        <p:spPr/>
        <p:txBody>
          <a:bodyPr>
            <a:normAutofit fontScale="92500"/>
          </a:bodyPr>
          <a:lstStyle/>
          <a:p>
            <a:pPr>
              <a:buNone/>
            </a:pPr>
            <a:r>
              <a:rPr lang="en-US" dirty="0" smtClean="0"/>
              <a:t>	An older description of Research may be explained with the five characterization spelling out the word </a:t>
            </a:r>
            <a:r>
              <a:rPr lang="en-US" b="1" dirty="0" smtClean="0"/>
              <a:t>MOVIE</a:t>
            </a:r>
          </a:p>
          <a:p>
            <a:pPr>
              <a:buNone/>
            </a:pPr>
            <a:r>
              <a:rPr lang="en-US" b="1" dirty="0" smtClean="0"/>
              <a:t>M</a:t>
            </a:r>
            <a:r>
              <a:rPr lang="en-US" dirty="0" smtClean="0"/>
              <a:t>- Stands for Mathematical Precision and Accuracy</a:t>
            </a:r>
          </a:p>
          <a:p>
            <a:pPr>
              <a:buNone/>
            </a:pPr>
            <a:r>
              <a:rPr lang="en-US" b="1" dirty="0" smtClean="0"/>
              <a:t>O</a:t>
            </a:r>
            <a:r>
              <a:rPr lang="en-US" dirty="0" smtClean="0"/>
              <a:t>- Stands for Objectivity</a:t>
            </a:r>
          </a:p>
          <a:p>
            <a:pPr>
              <a:buNone/>
            </a:pPr>
            <a:r>
              <a:rPr lang="en-US" b="1" dirty="0" smtClean="0"/>
              <a:t>V</a:t>
            </a:r>
            <a:r>
              <a:rPr lang="en-US" dirty="0" smtClean="0"/>
              <a:t>- Stands for Verifiability</a:t>
            </a:r>
          </a:p>
          <a:p>
            <a:pPr>
              <a:buNone/>
            </a:pPr>
            <a:r>
              <a:rPr lang="en-US" b="1" dirty="0" smtClean="0"/>
              <a:t>I</a:t>
            </a:r>
            <a:r>
              <a:rPr lang="en-US" dirty="0" smtClean="0"/>
              <a:t>- Stands for Impartiality</a:t>
            </a:r>
          </a:p>
          <a:p>
            <a:pPr>
              <a:buNone/>
            </a:pPr>
            <a:r>
              <a:rPr lang="en-US" b="1" dirty="0" smtClean="0"/>
              <a:t>E</a:t>
            </a:r>
            <a:r>
              <a:rPr lang="en-US" dirty="0" smtClean="0"/>
              <a:t>- Stands for Expertness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280</TotalTime>
  <Words>1084</Words>
  <Application>Microsoft Office PowerPoint</Application>
  <PresentationFormat>On-screen Show (4:3)</PresentationFormat>
  <Paragraphs>87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Slide 1</vt:lpstr>
      <vt:lpstr>TABLE OF CONTENT</vt:lpstr>
      <vt:lpstr>DEFINITIONS</vt:lpstr>
      <vt:lpstr>Slide 4</vt:lpstr>
      <vt:lpstr>Slide 5</vt:lpstr>
      <vt:lpstr>Slide 6</vt:lpstr>
      <vt:lpstr>OBJECTIVES OF RESEARCH</vt:lpstr>
      <vt:lpstr>Slide 8</vt:lpstr>
      <vt:lpstr>Characteristics of Research</vt:lpstr>
      <vt:lpstr>Slide 10</vt:lpstr>
      <vt:lpstr>CHARACTERISTICS OF RESEARCH</vt:lpstr>
      <vt:lpstr>Slide 12</vt:lpstr>
      <vt:lpstr>Slide 13</vt:lpstr>
      <vt:lpstr>NEED OF RESEARCH</vt:lpstr>
      <vt:lpstr>Slide 15</vt:lpstr>
      <vt:lpstr>ROLE OF RESEARCH</vt:lpstr>
      <vt:lpstr>Slide 17</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IUBRYK</cp:lastModifiedBy>
  <cp:revision>96</cp:revision>
  <dcterms:created xsi:type="dcterms:W3CDTF">2011-09-13T08:02:44Z</dcterms:created>
  <dcterms:modified xsi:type="dcterms:W3CDTF">2019-04-27T05:47:40Z</dcterms:modified>
</cp:coreProperties>
</file>